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2" d="100"/>
          <a:sy n="62" d="100"/>
        </p:scale>
        <p:origin x="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041C2-56CA-246A-4974-D7F0DBD6DF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4BB347-D696-52B3-E232-72BF95F49D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42CAA8-7ABA-5137-CC6E-69C221AA5920}"/>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5" name="Footer Placeholder 4">
            <a:extLst>
              <a:ext uri="{FF2B5EF4-FFF2-40B4-BE49-F238E27FC236}">
                <a16:creationId xmlns:a16="http://schemas.microsoft.com/office/drawing/2014/main" id="{E443D503-1370-E589-C399-9F09394AF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5C8BD2-2DAC-BEC3-68A5-26EEA032F94F}"/>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2572830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4D250-7394-7293-C0C0-25489830AE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EC537B-CA6F-C5B7-4A0B-14C5E5CA93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E8F378-EF82-1305-88ED-0F6C255ECCB9}"/>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5" name="Footer Placeholder 4">
            <a:extLst>
              <a:ext uri="{FF2B5EF4-FFF2-40B4-BE49-F238E27FC236}">
                <a16:creationId xmlns:a16="http://schemas.microsoft.com/office/drawing/2014/main" id="{BF9B17C6-8C0A-BE61-8322-65FE92FDF2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75CDF8-FE71-CD7F-D925-4C1CD54DB1F8}"/>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3554513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A2408C-3765-5E94-B844-43C1E00298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ECC1D2-C653-6284-8874-861E050E3F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CDE0CC-3985-A337-9763-9720CE131808}"/>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5" name="Footer Placeholder 4">
            <a:extLst>
              <a:ext uri="{FF2B5EF4-FFF2-40B4-BE49-F238E27FC236}">
                <a16:creationId xmlns:a16="http://schemas.microsoft.com/office/drawing/2014/main" id="{80BC188A-C8FB-B11D-BCFE-6231FCCCC6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561FCF-E8C5-9D46-EFD9-85A1124D90A0}"/>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4274948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DF0CA-44CA-C794-4FF5-256B9D0C55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E8082D-1D24-92F5-8126-3ABA85E9F6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1A4DA5-9E1C-63DF-2BC8-32025164CB25}"/>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5" name="Footer Placeholder 4">
            <a:extLst>
              <a:ext uri="{FF2B5EF4-FFF2-40B4-BE49-F238E27FC236}">
                <a16:creationId xmlns:a16="http://schemas.microsoft.com/office/drawing/2014/main" id="{EFCA6B54-3113-3018-F998-88D3B1344E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B12C36-E293-606D-5FCB-AF288A29D895}"/>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360004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ECE96-AFC3-F031-4FDC-CF3D8E3F7C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B8C800-A394-DDBC-D522-3D46B1BB2BB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5C293A-D0B3-6457-036D-FF9C3E88B893}"/>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5" name="Footer Placeholder 4">
            <a:extLst>
              <a:ext uri="{FF2B5EF4-FFF2-40B4-BE49-F238E27FC236}">
                <a16:creationId xmlns:a16="http://schemas.microsoft.com/office/drawing/2014/main" id="{8159C444-92B7-A580-DEA9-A47699F2B8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D28F23-08E4-2DDE-947F-D6C262C45347}"/>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4288585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AD237-B615-1895-D58D-646B46C2A4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D390CF-A019-344C-5BB4-74ACB18814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FD074B-D3AC-478F-9687-9318AB2F2B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21D889-264E-DF4D-7CFC-AEB769A19367}"/>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6" name="Footer Placeholder 5">
            <a:extLst>
              <a:ext uri="{FF2B5EF4-FFF2-40B4-BE49-F238E27FC236}">
                <a16:creationId xmlns:a16="http://schemas.microsoft.com/office/drawing/2014/main" id="{F328FCFC-09E3-804B-2163-77DFC8D66F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190EF5-E8F3-39B2-A979-50DC6E8019ED}"/>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203128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68C44-835F-667E-935D-4537FDCE45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3621F14-A9FB-2BF2-81C9-81A0DEC224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4CFB4A-069D-4AF7-5221-C3FF155BC5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F1748B-D9E4-8DBC-A47F-1B9A112340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DB086C-EBC0-C9F6-A04F-68E6A2C641C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7B4C77-5EF1-B1CC-0674-0630D1F991B8}"/>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8" name="Footer Placeholder 7">
            <a:extLst>
              <a:ext uri="{FF2B5EF4-FFF2-40B4-BE49-F238E27FC236}">
                <a16:creationId xmlns:a16="http://schemas.microsoft.com/office/drawing/2014/main" id="{148070FF-F19C-8592-9D5D-2E37B15DFD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0ABDF7-728B-6234-BE84-E442B092E5CE}"/>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3848200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07D09-4C49-4811-F341-434AA1353B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977EF-1334-BE08-C20F-D1A66E9C6EAE}"/>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4" name="Footer Placeholder 3">
            <a:extLst>
              <a:ext uri="{FF2B5EF4-FFF2-40B4-BE49-F238E27FC236}">
                <a16:creationId xmlns:a16="http://schemas.microsoft.com/office/drawing/2014/main" id="{A7885F0F-B3FC-CC80-19BF-D31E23870E6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A952C19-416B-4E99-6311-50C2EF2CB57A}"/>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3543258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7DF697-E420-6892-DC28-67A06BF3A442}"/>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3" name="Footer Placeholder 2">
            <a:extLst>
              <a:ext uri="{FF2B5EF4-FFF2-40B4-BE49-F238E27FC236}">
                <a16:creationId xmlns:a16="http://schemas.microsoft.com/office/drawing/2014/main" id="{49B65F96-8531-C7B8-A123-807E3A351E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DAC27A-C9ED-1B12-65E5-196DC144DDC9}"/>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2168123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3EF32-BB40-C092-A874-1E39681FCA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C4BE8F-F5D9-CA3C-B063-824CBF256A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A45AF31-FC51-ED7E-42F4-7EC0BC27F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E8976F-BD89-D4F5-2057-7F755AB28D05}"/>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6" name="Footer Placeholder 5">
            <a:extLst>
              <a:ext uri="{FF2B5EF4-FFF2-40B4-BE49-F238E27FC236}">
                <a16:creationId xmlns:a16="http://schemas.microsoft.com/office/drawing/2014/main" id="{B0790FE0-21E5-99F4-A320-5E3BC661F0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6CAFB-44F8-159B-9EC6-5EC8CF7CD733}"/>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210426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E061C-70D1-46BB-48F0-09F94577BE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B99C99-D5A9-6478-A3EF-E123C49806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DDF5A1-278F-6B6D-44EE-0ADF083EE0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4D7564-AFC6-322A-5FE0-F5EDC41B9E96}"/>
              </a:ext>
            </a:extLst>
          </p:cNvPr>
          <p:cNvSpPr>
            <a:spLocks noGrp="1"/>
          </p:cNvSpPr>
          <p:nvPr>
            <p:ph type="dt" sz="half" idx="10"/>
          </p:nvPr>
        </p:nvSpPr>
        <p:spPr/>
        <p:txBody>
          <a:bodyPr/>
          <a:lstStyle/>
          <a:p>
            <a:fld id="{B255C748-6411-470E-9306-733AF21B8D97}" type="datetimeFigureOut">
              <a:rPr lang="en-US" smtClean="0"/>
              <a:t>2/1/2026</a:t>
            </a:fld>
            <a:endParaRPr lang="en-US"/>
          </a:p>
        </p:txBody>
      </p:sp>
      <p:sp>
        <p:nvSpPr>
          <p:cNvPr id="6" name="Footer Placeholder 5">
            <a:extLst>
              <a:ext uri="{FF2B5EF4-FFF2-40B4-BE49-F238E27FC236}">
                <a16:creationId xmlns:a16="http://schemas.microsoft.com/office/drawing/2014/main" id="{EDF7DB6D-6010-EF8B-DADA-72FEF7AFB0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C033E5-74B6-54D3-BF68-909DF8C595CC}"/>
              </a:ext>
            </a:extLst>
          </p:cNvPr>
          <p:cNvSpPr>
            <a:spLocks noGrp="1"/>
          </p:cNvSpPr>
          <p:nvPr>
            <p:ph type="sldNum" sz="quarter" idx="12"/>
          </p:nvPr>
        </p:nvSpPr>
        <p:spPr/>
        <p:txBody>
          <a:bodyPr/>
          <a:lstStyle/>
          <a:p>
            <a:fld id="{2427C0DF-A77A-4096-92C4-D1C85671C055}" type="slidenum">
              <a:rPr lang="en-US" smtClean="0"/>
              <a:t>‹#›</a:t>
            </a:fld>
            <a:endParaRPr lang="en-US"/>
          </a:p>
        </p:txBody>
      </p:sp>
    </p:spTree>
    <p:extLst>
      <p:ext uri="{BB962C8B-B14F-4D97-AF65-F5344CB8AC3E}">
        <p14:creationId xmlns:p14="http://schemas.microsoft.com/office/powerpoint/2010/main" val="2051582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13E018-0B53-9AB8-ED56-33816E7C5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EAD73D-83B6-5EB0-E408-E3CC04AC05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A8E93C-4FE0-96EA-2810-88C7E42ACE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55C748-6411-470E-9306-733AF21B8D97}" type="datetimeFigureOut">
              <a:rPr lang="en-US" smtClean="0"/>
              <a:t>2/1/2026</a:t>
            </a:fld>
            <a:endParaRPr lang="en-US"/>
          </a:p>
        </p:txBody>
      </p:sp>
      <p:sp>
        <p:nvSpPr>
          <p:cNvPr id="5" name="Footer Placeholder 4">
            <a:extLst>
              <a:ext uri="{FF2B5EF4-FFF2-40B4-BE49-F238E27FC236}">
                <a16:creationId xmlns:a16="http://schemas.microsoft.com/office/drawing/2014/main" id="{14516108-E2C5-2248-EFBB-65D59ADC0B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34933AA-7A30-7818-505C-F49BE3F597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427C0DF-A77A-4096-92C4-D1C85671C055}" type="slidenum">
              <a:rPr lang="en-US" smtClean="0"/>
              <a:t>‹#›</a:t>
            </a:fld>
            <a:endParaRPr lang="en-US"/>
          </a:p>
        </p:txBody>
      </p:sp>
    </p:spTree>
    <p:extLst>
      <p:ext uri="{BB962C8B-B14F-4D97-AF65-F5344CB8AC3E}">
        <p14:creationId xmlns:p14="http://schemas.microsoft.com/office/powerpoint/2010/main" val="107788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400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F9053-6F19-FA9E-C137-4E9D364C1E7B}"/>
              </a:ext>
            </a:extLst>
          </p:cNvPr>
          <p:cNvSpPr>
            <a:spLocks noGrp="1"/>
          </p:cNvSpPr>
          <p:nvPr>
            <p:ph type="ctrTitle"/>
          </p:nvPr>
        </p:nvSpPr>
        <p:spPr/>
        <p:txBody>
          <a:bodyPr>
            <a:normAutofit fontScale="90000"/>
          </a:bodyPr>
          <a:lstStyle/>
          <a:p>
            <a:br>
              <a:rPr lang="en-US" dirty="0"/>
            </a:br>
            <a:br>
              <a:rPr lang="en-US" dirty="0"/>
            </a:br>
            <a:br>
              <a:rPr lang="en-US" dirty="0"/>
            </a:br>
            <a:r>
              <a:rPr lang="en-US" dirty="0">
                <a:solidFill>
                  <a:srgbClr val="C00000"/>
                </a:solidFill>
              </a:rPr>
              <a:t>Science </a:t>
            </a:r>
          </a:p>
        </p:txBody>
      </p:sp>
      <p:sp>
        <p:nvSpPr>
          <p:cNvPr id="3" name="Subtitle 2">
            <a:extLst>
              <a:ext uri="{FF2B5EF4-FFF2-40B4-BE49-F238E27FC236}">
                <a16:creationId xmlns:a16="http://schemas.microsoft.com/office/drawing/2014/main" id="{B5C9E53F-FE7E-C455-5729-C199A8390FC8}"/>
              </a:ext>
            </a:extLst>
          </p:cNvPr>
          <p:cNvSpPr>
            <a:spLocks noGrp="1"/>
          </p:cNvSpPr>
          <p:nvPr>
            <p:ph type="subTitle" idx="1"/>
          </p:nvPr>
        </p:nvSpPr>
        <p:spPr/>
        <p:txBody>
          <a:bodyPr/>
          <a:lstStyle/>
          <a:p>
            <a:r>
              <a:rPr lang="en-US" b="1" dirty="0">
                <a:solidFill>
                  <a:srgbClr val="C00000"/>
                </a:solidFill>
              </a:rPr>
              <a:t>Fundamentals of Life</a:t>
            </a:r>
          </a:p>
        </p:txBody>
      </p:sp>
    </p:spTree>
    <p:extLst>
      <p:ext uri="{BB962C8B-B14F-4D97-AF65-F5344CB8AC3E}">
        <p14:creationId xmlns:p14="http://schemas.microsoft.com/office/powerpoint/2010/main" val="309535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4000">
              <a:schemeClr val="accent2">
                <a:lumMod val="20000"/>
                <a:lumOff val="80000"/>
              </a:schemeClr>
            </a:gs>
            <a:gs pos="100000">
              <a:schemeClr val="accent1">
                <a:lumMod val="45000"/>
                <a:lumOff val="55000"/>
              </a:schemeClr>
            </a:gs>
            <a:gs pos="100000">
              <a:schemeClr val="accent4">
                <a:lumMod val="20000"/>
                <a:lumOff val="80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580E2-7BB5-4199-C730-B0CEFAB203F6}"/>
              </a:ext>
            </a:extLst>
          </p:cNvPr>
          <p:cNvSpPr txBox="1"/>
          <p:nvPr/>
        </p:nvSpPr>
        <p:spPr>
          <a:xfrm>
            <a:off x="60960" y="1"/>
            <a:ext cx="12043954" cy="6001643"/>
          </a:xfrm>
          <a:prstGeom prst="rect">
            <a:avLst/>
          </a:prstGeom>
          <a:noFill/>
        </p:spPr>
        <p:txBody>
          <a:bodyPr wrap="square">
            <a:spAutoFit/>
          </a:bodyPr>
          <a:lstStyle/>
          <a:p>
            <a:r>
              <a:rPr lang="en-US" sz="2400" b="1" dirty="0"/>
              <a:t>			What Does It Mean to Be Alive?</a:t>
            </a:r>
          </a:p>
          <a:p>
            <a:endParaRPr lang="en-US" sz="2400" b="1" dirty="0"/>
          </a:p>
          <a:p>
            <a:r>
              <a:rPr lang="en-US" sz="2400" b="1" dirty="0"/>
              <a:t>Scientists do not decide if something is alive just by how it looks. Instead, they use special rules called characteristics of life. If something has all of these characteristics, it is considered alive. If something was alive in the past but is not anymore, it is considered once alive. If something was never alive at any time, it is considered never alive. For example, flowers, trees, etc.</a:t>
            </a:r>
          </a:p>
          <a:p>
            <a:r>
              <a:rPr lang="en-US" sz="2400" b="1" dirty="0"/>
              <a:t>************************************************************************************</a:t>
            </a:r>
          </a:p>
          <a:p>
            <a:endParaRPr lang="en-US" sz="2400" b="1" dirty="0"/>
          </a:p>
          <a:p>
            <a:r>
              <a:rPr lang="en-US" sz="2400" b="1" dirty="0"/>
              <a:t>Vocabulary Chart</a:t>
            </a:r>
          </a:p>
          <a:p>
            <a:endParaRPr lang="en-US" sz="2400" b="1" dirty="0"/>
          </a:p>
          <a:p>
            <a:r>
              <a:rPr lang="en-US" sz="2400" b="1" dirty="0"/>
              <a:t>Alive – has all the characteristics of life</a:t>
            </a:r>
          </a:p>
          <a:p>
            <a:endParaRPr lang="en-US" sz="2400" b="1" dirty="0"/>
          </a:p>
          <a:p>
            <a:r>
              <a:rPr lang="en-US" sz="2400" b="1" dirty="0"/>
              <a:t>Once alive – was alive in the past</a:t>
            </a:r>
          </a:p>
          <a:p>
            <a:endParaRPr lang="en-US" sz="2400" b="1" dirty="0"/>
          </a:p>
          <a:p>
            <a:r>
              <a:rPr lang="en-US" sz="2400" b="1" dirty="0"/>
              <a:t>Never alive – was never alive</a:t>
            </a:r>
          </a:p>
        </p:txBody>
      </p:sp>
    </p:spTree>
    <p:extLst>
      <p:ext uri="{BB962C8B-B14F-4D97-AF65-F5344CB8AC3E}">
        <p14:creationId xmlns:p14="http://schemas.microsoft.com/office/powerpoint/2010/main" val="2889182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4000">
              <a:schemeClr val="accent2">
                <a:lumMod val="20000"/>
                <a:lumOff val="80000"/>
              </a:schemeClr>
            </a:gs>
            <a:gs pos="100000">
              <a:schemeClr val="accent1">
                <a:lumMod val="45000"/>
                <a:lumOff val="55000"/>
              </a:schemeClr>
            </a:gs>
            <a:gs pos="100000">
              <a:schemeClr val="accent4">
                <a:lumMod val="20000"/>
                <a:lumOff val="80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861273-9CC3-984A-1644-F35A706B2F2B}"/>
              </a:ext>
            </a:extLst>
          </p:cNvPr>
          <p:cNvSpPr txBox="1"/>
          <p:nvPr/>
        </p:nvSpPr>
        <p:spPr>
          <a:xfrm>
            <a:off x="0" y="0"/>
            <a:ext cx="12192000" cy="6740307"/>
          </a:xfrm>
          <a:prstGeom prst="rect">
            <a:avLst/>
          </a:prstGeom>
          <a:noFill/>
        </p:spPr>
        <p:txBody>
          <a:bodyPr wrap="square">
            <a:spAutoFit/>
          </a:bodyPr>
          <a:lstStyle/>
          <a:p>
            <a:r>
              <a:rPr lang="en-US" sz="2400" b="1" dirty="0"/>
              <a:t>				</a:t>
            </a:r>
            <a:r>
              <a:rPr lang="en-US" sz="2400" b="1" dirty="0">
                <a:solidFill>
                  <a:srgbClr val="C00000"/>
                </a:solidFill>
              </a:rPr>
              <a:t>What Does “Never Alive” Mean?</a:t>
            </a:r>
          </a:p>
          <a:p>
            <a:r>
              <a:rPr lang="en-US" sz="2400" b="1" dirty="0"/>
              <a:t>Something is considered never alive if it was never made of cells and never carried out life processes. Examples include rocks, water, air, metal, plastic, and glass. These items may change shape or move, but they were never living organisms.</a:t>
            </a:r>
          </a:p>
          <a:p>
            <a:r>
              <a:rPr lang="en-US" sz="2400" b="1" dirty="0"/>
              <a:t>**********************************************************************************</a:t>
            </a:r>
          </a:p>
          <a:p>
            <a:r>
              <a:rPr lang="en-US" sz="2400" b="1" dirty="0"/>
              <a:t>			</a:t>
            </a:r>
            <a:r>
              <a:rPr lang="en-US" sz="2400" b="1" dirty="0">
                <a:solidFill>
                  <a:srgbClr val="C00000"/>
                </a:solidFill>
              </a:rPr>
              <a:t>Tricky and Confusing Examples</a:t>
            </a:r>
          </a:p>
          <a:p>
            <a:endParaRPr lang="en-US" sz="2400" b="1" dirty="0">
              <a:solidFill>
                <a:srgbClr val="C00000"/>
              </a:solidFill>
            </a:endParaRPr>
          </a:p>
          <a:p>
            <a:r>
              <a:rPr lang="en-US" sz="2400" b="1" dirty="0"/>
              <a:t>Some objects are difficult to classify because they show some, but not all, characteristics of life. For example, viruses use energy and reproduce, but they are not made of cells. Seeds may appear nonliving but can become living under the right conditions. Fossils were once alive, but only traces remain. Because of these cases, scientists sometimes disagree, and careful reasoning is required.</a:t>
            </a:r>
          </a:p>
          <a:p>
            <a:r>
              <a:rPr lang="en-US" sz="2400" b="1" dirty="0"/>
              <a:t>********************************************************************************</a:t>
            </a:r>
          </a:p>
          <a:p>
            <a:r>
              <a:rPr lang="en-US" sz="2400" b="1" dirty="0"/>
              <a:t>			</a:t>
            </a:r>
            <a:r>
              <a:rPr lang="en-US" sz="2400" b="1" dirty="0">
                <a:solidFill>
                  <a:srgbClr val="C00000"/>
                </a:solidFill>
              </a:rPr>
              <a:t>How Scientists Make a Decision</a:t>
            </a:r>
          </a:p>
          <a:p>
            <a:r>
              <a:rPr lang="en-US" sz="2400" b="1" dirty="0"/>
              <a:t>To decide if something is alive, </a:t>
            </a:r>
            <a:r>
              <a:rPr lang="en-US" sz="2400" b="1" dirty="0" err="1"/>
              <a:t>wa</a:t>
            </a:r>
            <a:r>
              <a:rPr lang="en-US" sz="2400" b="1" dirty="0"/>
              <a:t> alive, or never alive, scientists carefully examine each characteristic of life. They do not guess or rely on appearance alone. They gather evidence and explain their reasoning. In science, explanations are just as important as answers.</a:t>
            </a:r>
          </a:p>
        </p:txBody>
      </p:sp>
    </p:spTree>
    <p:extLst>
      <p:ext uri="{BB962C8B-B14F-4D97-AF65-F5344CB8AC3E}">
        <p14:creationId xmlns:p14="http://schemas.microsoft.com/office/powerpoint/2010/main" val="3786789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4000">
              <a:schemeClr val="accent2">
                <a:lumMod val="20000"/>
                <a:lumOff val="80000"/>
              </a:schemeClr>
            </a:gs>
            <a:gs pos="100000">
              <a:schemeClr val="accent1">
                <a:lumMod val="45000"/>
                <a:lumOff val="55000"/>
              </a:schemeClr>
            </a:gs>
            <a:gs pos="100000">
              <a:schemeClr val="accent4">
                <a:lumMod val="20000"/>
                <a:lumOff val="80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0950BB-3D75-8040-5F38-E602D3EDF5F7}"/>
              </a:ext>
            </a:extLst>
          </p:cNvPr>
          <p:cNvSpPr txBox="1"/>
          <p:nvPr/>
        </p:nvSpPr>
        <p:spPr>
          <a:xfrm>
            <a:off x="78377" y="0"/>
            <a:ext cx="12113623" cy="5632311"/>
          </a:xfrm>
          <a:prstGeom prst="rect">
            <a:avLst/>
          </a:prstGeom>
          <a:noFill/>
        </p:spPr>
        <p:txBody>
          <a:bodyPr wrap="square">
            <a:spAutoFit/>
          </a:bodyPr>
          <a:lstStyle/>
          <a:p>
            <a:r>
              <a:rPr lang="en-US" sz="2400" b="1" dirty="0">
                <a:solidFill>
                  <a:srgbClr val="C00000"/>
                </a:solidFill>
              </a:rPr>
              <a:t>			OBJECT BANK 1 — CLEARLY ALIVE</a:t>
            </a:r>
          </a:p>
          <a:p>
            <a:r>
              <a:rPr lang="en-US" sz="2400" b="1" dirty="0"/>
              <a:t>Human</a:t>
            </a:r>
          </a:p>
          <a:p>
            <a:r>
              <a:rPr lang="en-US" sz="2400" b="1" dirty="0"/>
              <a:t>Dog</a:t>
            </a:r>
          </a:p>
          <a:p>
            <a:r>
              <a:rPr lang="en-US" sz="2400" b="1" dirty="0"/>
              <a:t>Tree</a:t>
            </a:r>
          </a:p>
          <a:p>
            <a:r>
              <a:rPr lang="en-US" sz="2400" b="1" dirty="0"/>
              <a:t>Flower</a:t>
            </a:r>
          </a:p>
          <a:p>
            <a:r>
              <a:rPr lang="en-US" sz="2400" b="1" dirty="0"/>
              <a:t>Bacteria (microscope image)</a:t>
            </a:r>
          </a:p>
          <a:p>
            <a:r>
              <a:rPr lang="en-US" sz="2400" b="1" dirty="0"/>
              <a:t>Mushroom</a:t>
            </a:r>
          </a:p>
          <a:p>
            <a:r>
              <a:rPr lang="en-US" sz="2400" b="1" dirty="0"/>
              <a:t>********************************************************************************</a:t>
            </a:r>
          </a:p>
          <a:p>
            <a:r>
              <a:rPr lang="en-US" sz="2400" b="1" dirty="0">
                <a:solidFill>
                  <a:srgbClr val="C00000"/>
                </a:solidFill>
              </a:rPr>
              <a:t>			OBJECT BANK 2 — ONCE ALIVE</a:t>
            </a:r>
          </a:p>
          <a:p>
            <a:r>
              <a:rPr lang="en-US" sz="2400" b="1" dirty="0"/>
              <a:t>Fallen leaf</a:t>
            </a:r>
          </a:p>
          <a:p>
            <a:r>
              <a:rPr lang="en-US" sz="2400" b="1" dirty="0"/>
              <a:t>Wooden chair</a:t>
            </a:r>
          </a:p>
          <a:p>
            <a:r>
              <a:rPr lang="en-US" sz="2400" b="1" dirty="0"/>
              <a:t>Paper</a:t>
            </a:r>
          </a:p>
          <a:p>
            <a:r>
              <a:rPr lang="en-US" sz="2400" b="1" dirty="0"/>
              <a:t>Cotton shirt</a:t>
            </a:r>
          </a:p>
          <a:p>
            <a:r>
              <a:rPr lang="en-US" sz="2400" b="1" dirty="0" err="1"/>
              <a:t>BoneShell</a:t>
            </a:r>
            <a:endParaRPr lang="en-US" sz="2400" b="1" dirty="0"/>
          </a:p>
          <a:p>
            <a:endParaRPr lang="en-US" sz="2400" b="1" dirty="0"/>
          </a:p>
        </p:txBody>
      </p:sp>
    </p:spTree>
    <p:extLst>
      <p:ext uri="{BB962C8B-B14F-4D97-AF65-F5344CB8AC3E}">
        <p14:creationId xmlns:p14="http://schemas.microsoft.com/office/powerpoint/2010/main" val="1789990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4000">
              <a:schemeClr val="accent2">
                <a:lumMod val="20000"/>
                <a:lumOff val="80000"/>
              </a:schemeClr>
            </a:gs>
            <a:gs pos="100000">
              <a:schemeClr val="accent1">
                <a:lumMod val="45000"/>
                <a:lumOff val="55000"/>
              </a:schemeClr>
            </a:gs>
            <a:gs pos="100000">
              <a:schemeClr val="accent4">
                <a:lumMod val="20000"/>
                <a:lumOff val="80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3688EC-A74B-BC7C-D51C-64F9203A8557}"/>
              </a:ext>
            </a:extLst>
          </p:cNvPr>
          <p:cNvSpPr txBox="1"/>
          <p:nvPr/>
        </p:nvSpPr>
        <p:spPr>
          <a:xfrm>
            <a:off x="87086" y="-1"/>
            <a:ext cx="12104914" cy="5909310"/>
          </a:xfrm>
          <a:prstGeom prst="rect">
            <a:avLst/>
          </a:prstGeom>
          <a:noFill/>
        </p:spPr>
        <p:txBody>
          <a:bodyPr wrap="square">
            <a:spAutoFit/>
          </a:bodyPr>
          <a:lstStyle/>
          <a:p>
            <a:r>
              <a:rPr lang="en-US" sz="2400" b="1" dirty="0">
                <a:solidFill>
                  <a:srgbClr val="C00000"/>
                </a:solidFill>
              </a:rPr>
              <a:t>OBJECT BANK 3 — NEVER ALIVE</a:t>
            </a:r>
          </a:p>
          <a:p>
            <a:endParaRPr lang="en-US" dirty="0"/>
          </a:p>
          <a:p>
            <a:r>
              <a:rPr lang="en-US" sz="2400" b="1" dirty="0"/>
              <a:t>Rock</a:t>
            </a:r>
          </a:p>
          <a:p>
            <a:r>
              <a:rPr lang="en-US" sz="2400" b="1" dirty="0"/>
              <a:t>Water</a:t>
            </a:r>
          </a:p>
          <a:p>
            <a:r>
              <a:rPr lang="en-US" sz="2400" b="1" dirty="0"/>
              <a:t>Air</a:t>
            </a:r>
          </a:p>
          <a:p>
            <a:r>
              <a:rPr lang="en-US" sz="2400" b="1" dirty="0"/>
              <a:t>Plastic bottle</a:t>
            </a:r>
          </a:p>
          <a:p>
            <a:r>
              <a:rPr lang="en-US" sz="2400" b="1" dirty="0"/>
              <a:t>Glass window</a:t>
            </a:r>
          </a:p>
          <a:p>
            <a:r>
              <a:rPr lang="en-US" sz="2400" b="1" dirty="0"/>
              <a:t>Metal spoon</a:t>
            </a:r>
          </a:p>
          <a:p>
            <a:r>
              <a:rPr lang="en-US" sz="2400" b="1" dirty="0"/>
              <a:t>**********************************************************************************</a:t>
            </a:r>
          </a:p>
          <a:p>
            <a:r>
              <a:rPr lang="en-US" sz="2400" b="1" dirty="0">
                <a:solidFill>
                  <a:srgbClr val="C00000"/>
                </a:solidFill>
              </a:rPr>
              <a:t>OBJECT BANK 4 — BORDERLINE / TRICKY</a:t>
            </a:r>
          </a:p>
          <a:p>
            <a:r>
              <a:rPr lang="en-US" sz="2400" b="1" dirty="0"/>
              <a:t>Seed</a:t>
            </a:r>
          </a:p>
          <a:p>
            <a:r>
              <a:rPr lang="en-US" sz="2400" b="1" dirty="0"/>
              <a:t>Virus</a:t>
            </a:r>
          </a:p>
          <a:p>
            <a:r>
              <a:rPr lang="en-US" sz="2400" b="1" dirty="0"/>
              <a:t>Fire</a:t>
            </a:r>
          </a:p>
          <a:p>
            <a:r>
              <a:rPr lang="en-US" sz="2400" b="1" dirty="0"/>
              <a:t>Fossil</a:t>
            </a:r>
          </a:p>
          <a:p>
            <a:r>
              <a:rPr lang="en-US" sz="2400" b="1" dirty="0"/>
              <a:t>Egg (uncooked)</a:t>
            </a:r>
          </a:p>
          <a:p>
            <a:r>
              <a:rPr lang="en-US" sz="2400" b="1" dirty="0"/>
              <a:t>Computer virus (symbol image)</a:t>
            </a:r>
          </a:p>
        </p:txBody>
      </p:sp>
    </p:spTree>
    <p:extLst>
      <p:ext uri="{BB962C8B-B14F-4D97-AF65-F5344CB8AC3E}">
        <p14:creationId xmlns:p14="http://schemas.microsoft.com/office/powerpoint/2010/main" val="3061410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TotalTime>
  <Words>400</Words>
  <Application>Microsoft Office PowerPoint</Application>
  <PresentationFormat>Widescreen</PresentationFormat>
  <Paragraphs>53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   Science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2026-02-01T19:14:43Z</dcterms:created>
  <dcterms:modified xsi:type="dcterms:W3CDTF">2026-02-01T19:47:29Z</dcterms:modified>
</cp:coreProperties>
</file>